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61" r:id="rId2"/>
    <p:sldId id="894" r:id="rId3"/>
    <p:sldId id="895" r:id="rId4"/>
    <p:sldId id="896" r:id="rId5"/>
    <p:sldId id="897" r:id="rId6"/>
    <p:sldId id="981" r:id="rId7"/>
    <p:sldId id="986" r:id="rId8"/>
    <p:sldId id="980" r:id="rId9"/>
    <p:sldId id="985" r:id="rId10"/>
    <p:sldId id="987" r:id="rId11"/>
    <p:sldId id="988" r:id="rId12"/>
    <p:sldId id="989" r:id="rId13"/>
    <p:sldId id="990" r:id="rId14"/>
    <p:sldId id="991" r:id="rId15"/>
    <p:sldId id="992" r:id="rId16"/>
    <p:sldId id="993" r:id="rId17"/>
    <p:sldId id="994" r:id="rId18"/>
    <p:sldId id="996" r:id="rId19"/>
    <p:sldId id="984" r:id="rId20"/>
    <p:sldId id="909" r:id="rId21"/>
    <p:sldId id="912" r:id="rId22"/>
    <p:sldId id="910" r:id="rId23"/>
    <p:sldId id="997" r:id="rId24"/>
    <p:sldId id="929" r:id="rId25"/>
    <p:sldId id="28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55">
          <p15:clr>
            <a:srgbClr val="A4A3A4"/>
          </p15:clr>
        </p15:guide>
        <p15:guide id="2" pos="400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E2D"/>
    <a:srgbClr val="548280"/>
    <a:srgbClr val="C84F4F"/>
    <a:srgbClr val="D26D6D"/>
    <a:srgbClr val="C84D4D"/>
    <a:srgbClr val="05A251"/>
    <a:srgbClr val="216FA4"/>
    <a:srgbClr val="1D6DA3"/>
    <a:srgbClr val="5A83B1"/>
    <a:srgbClr val="1AA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4660"/>
  </p:normalViewPr>
  <p:slideViewPr>
    <p:cSldViewPr snapToGrid="0">
      <p:cViewPr varScale="1">
        <p:scale>
          <a:sx n="83" d="100"/>
          <a:sy n="83" d="100"/>
        </p:scale>
        <p:origin x="672" y="82"/>
      </p:cViewPr>
      <p:guideLst>
        <p:guide orient="horz" pos="2455"/>
        <p:guide pos="40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2020-6-28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80BFD8-3EFB-4662-A6C5-0617795C5F14}" type="datetimeFigureOut">
              <a:rPr lang="zh-CN" altLang="en-US" smtClean="0"/>
              <a:t>2020-6-28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E4D13-0F77-4153-B279-5BD9F682CDE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16206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15947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28950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5380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6152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557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3263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1921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0515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137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60924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5187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0518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0398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6082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7881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E4D13-0F77-4153-B279-5BD9F682CDE0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50814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5944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1072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881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39985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31904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072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文本占位符 10"/>
          <p:cNvSpPr>
            <a:spLocks noGrp="1"/>
          </p:cNvSpPr>
          <p:nvPr>
            <p:ph type="body" sz="quarter" idx="10" hasCustomPrompt="1"/>
          </p:nvPr>
        </p:nvSpPr>
        <p:spPr>
          <a:xfrm>
            <a:off x="5797784" y="3715288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1" hasCustomPrompt="1"/>
          </p:nvPr>
        </p:nvSpPr>
        <p:spPr>
          <a:xfrm>
            <a:off x="7833294" y="3715288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2" hasCustomPrompt="1"/>
          </p:nvPr>
        </p:nvSpPr>
        <p:spPr>
          <a:xfrm>
            <a:off x="5797784" y="4351075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3" hasCustomPrompt="1"/>
          </p:nvPr>
        </p:nvSpPr>
        <p:spPr>
          <a:xfrm>
            <a:off x="7833294" y="4351075"/>
            <a:ext cx="1800000" cy="4247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二级目录</a:t>
            </a:r>
          </a:p>
        </p:txBody>
      </p:sp>
      <p:sp>
        <p:nvSpPr>
          <p:cNvPr id="19" name="文本占位符 18"/>
          <p:cNvSpPr>
            <a:spLocks noGrp="1"/>
          </p:cNvSpPr>
          <p:nvPr>
            <p:ph type="body" sz="quarter" idx="14" hasCustomPrompt="1"/>
          </p:nvPr>
        </p:nvSpPr>
        <p:spPr>
          <a:xfrm>
            <a:off x="6450807" y="2479939"/>
            <a:ext cx="2519362" cy="535531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一级标题</a:t>
            </a:r>
          </a:p>
        </p:txBody>
      </p:sp>
      <p:sp>
        <p:nvSpPr>
          <p:cNvPr id="21" name="文本占位符 20"/>
          <p:cNvSpPr>
            <a:spLocks noGrp="1"/>
          </p:cNvSpPr>
          <p:nvPr>
            <p:ph type="body" sz="quarter" idx="15" hasCustomPrompt="1"/>
          </p:nvPr>
        </p:nvSpPr>
        <p:spPr>
          <a:xfrm>
            <a:off x="6440488" y="3015470"/>
            <a:ext cx="2540000" cy="313932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dirty="0"/>
              <a:t>YIJIBIAOTI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316" y="1902361"/>
            <a:ext cx="3417953" cy="337706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500"/>
                  </p:stCondLst>
                  <p:childTnLst>
                    <p:set>
                      <p:cBhvr>
                        <p:cTn presetID="59" presetClass="entr"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  <p:anim calcmode="lin" valueType="num">
                      <p:cBhvr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793797" y="51558"/>
            <a:ext cx="1620957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>
              <a:lnSpc>
                <a:spcPct val="100000"/>
              </a:lnSpc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标题样式</a:t>
            </a:r>
          </a:p>
        </p:txBody>
      </p:sp>
      <p:sp>
        <p:nvSpPr>
          <p:cNvPr id="3" name="矩形 2"/>
          <p:cNvSpPr/>
          <p:nvPr userDrawn="1"/>
        </p:nvSpPr>
        <p:spPr>
          <a:xfrm>
            <a:off x="-1" y="128585"/>
            <a:ext cx="542925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2665628" y="128585"/>
            <a:ext cx="9526372" cy="36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3270" cy="431800"/>
          </a:xfrm>
          <a:prstGeom prst="rect">
            <a:avLst/>
          </a:prstGeom>
          <a:solidFill>
            <a:srgbClr val="37BC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平行四边形 4"/>
          <p:cNvSpPr/>
          <p:nvPr userDrawn="1"/>
        </p:nvSpPr>
        <p:spPr>
          <a:xfrm>
            <a:off x="1353535" y="-1270"/>
            <a:ext cx="857335" cy="432000"/>
          </a:xfrm>
          <a:prstGeom prst="parallelogram">
            <a:avLst/>
          </a:prstGeom>
          <a:solidFill>
            <a:srgbClr val="1D6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1960778" cy="431800"/>
          </a:xfrm>
          <a:prstGeom prst="rect">
            <a:avLst/>
          </a:prstGeom>
          <a:solidFill>
            <a:srgbClr val="1D61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</a:pPr>
            <a:endParaRPr lang="zh-CN" altLang="en-US" sz="1400" b="1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696" y="60960"/>
            <a:ext cx="1960880" cy="3067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en-US" sz="14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国家粮食电子交易平台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2020-6-28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med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095093" y="2726633"/>
            <a:ext cx="9944668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5400">
                <a:solidFill>
                  <a:schemeClr val="bg1"/>
                </a:solidFill>
                <a:cs typeface="+mn-ea"/>
                <a:sym typeface="+mn-lt"/>
              </a:rPr>
              <a:t>国家粮食电子交易平台</a:t>
            </a:r>
          </a:p>
        </p:txBody>
      </p:sp>
      <p:sp>
        <p:nvSpPr>
          <p:cNvPr id="168" name="文本框 167"/>
          <p:cNvSpPr txBox="1"/>
          <p:nvPr/>
        </p:nvSpPr>
        <p:spPr>
          <a:xfrm>
            <a:off x="1793675" y="3648714"/>
            <a:ext cx="8547504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云</a:t>
            </a:r>
            <a:r>
              <a:rPr lang="en-US" altLang="zh-CN" sz="2000" dirty="0" smtClean="0">
                <a:solidFill>
                  <a:schemeClr val="bg1"/>
                </a:solidFill>
                <a:cs typeface="+mn-ea"/>
                <a:sym typeface="+mn-lt"/>
              </a:rPr>
              <a:t>+</a:t>
            </a:r>
            <a:r>
              <a:rPr lang="zh-CN" altLang="en-US" sz="2000" dirty="0" smtClean="0">
                <a:solidFill>
                  <a:schemeClr val="bg1"/>
                </a:solidFill>
                <a:cs typeface="+mn-ea"/>
                <a:sym typeface="+mn-lt"/>
              </a:rPr>
              <a:t>管理平台会员操作手册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438794" y="4962653"/>
            <a:ext cx="325726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smtClean="0">
                <a:solidFill>
                  <a:schemeClr val="bg1"/>
                </a:solidFill>
                <a:cs typeface="+mn-ea"/>
                <a:sym typeface="+mn-lt"/>
              </a:rPr>
              <a:t>2020-06</a:t>
            </a:r>
            <a:endParaRPr lang="en-US" altLang="zh-CN" sz="3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822248" y="4253705"/>
            <a:ext cx="8547504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68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502920" y="831850"/>
            <a:ext cx="1100772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8.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左侧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菜单栏中点击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【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我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的合同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，显示会员所有成交合同信息。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93803" y="51558"/>
            <a:ext cx="1620957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我的交易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46" y="1539843"/>
            <a:ext cx="11340410" cy="5089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61930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502920" y="831850"/>
            <a:ext cx="1100772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9.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左侧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菜单栏中点击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【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我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的合同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】-【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待签订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，完成成交合同签订及加盖电子签章操作。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93803" y="51558"/>
            <a:ext cx="1620957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我的交易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37" y="1385848"/>
            <a:ext cx="11673868" cy="52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1436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502920" y="831850"/>
            <a:ext cx="11007725" cy="4818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10.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左侧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菜单栏中点击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【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我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的合同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】—【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待付款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，进行支付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货款操作。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93803" y="51558"/>
            <a:ext cx="1620957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我的交易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62" y="1385848"/>
            <a:ext cx="11576538" cy="517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63605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502920" y="831850"/>
            <a:ext cx="1100772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11.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左侧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菜单栏中点击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【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我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的合同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】—【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待验收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，进行验收确认并加盖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电子签章操作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93803" y="51558"/>
            <a:ext cx="1620957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我的交易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385848"/>
            <a:ext cx="11039218" cy="5012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120241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502920" y="831850"/>
            <a:ext cx="1100772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12.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左侧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菜单栏中点击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【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我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的合同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】—【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待结算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，查看待结算合同信息。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93803" y="51558"/>
            <a:ext cx="1620957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我的交易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4" y="1759228"/>
            <a:ext cx="11059920" cy="4943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01559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502920" y="831850"/>
            <a:ext cx="1100772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13.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左侧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菜单栏中点击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【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我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的合同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】—【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商务申诉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，对成交合同发起商务申请、跟进上午申请进度信息。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93803" y="51558"/>
            <a:ext cx="1620957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我的交易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759228"/>
            <a:ext cx="11062292" cy="465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633273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502920" y="831850"/>
            <a:ext cx="11007725" cy="4818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14.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左侧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菜单栏中点击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【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我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的合同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】—【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履约完毕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，可查询履约完毕合同信息。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93803" y="51558"/>
            <a:ext cx="1620957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我的交易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87" y="1976186"/>
            <a:ext cx="11625390" cy="467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654203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194087" y="865333"/>
            <a:ext cx="1100772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15.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卖方会员左侧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菜单栏中点击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【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卖方合同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】—【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签约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，对成交合同进行查询、签订加盖电子签章操作。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93803" y="51558"/>
            <a:ext cx="1620957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我的交易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87" y="1994012"/>
            <a:ext cx="11796891" cy="474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9498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194087" y="865333"/>
            <a:ext cx="1100772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16.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卖方会员左侧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菜单栏中点击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【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卖方合同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】—【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交割中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可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查看交割中合同交割明细信息、交割中合同商务处理申请操作。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93803" y="51558"/>
            <a:ext cx="1620957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我的交易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87" y="2147328"/>
            <a:ext cx="11521349" cy="450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68284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502920" y="831850"/>
            <a:ext cx="1100772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17.1 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进入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省储中心，左侧菜单栏中点击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【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交易提报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，可发起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交易信息提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报</a:t>
            </a:r>
            <a:endParaRPr sz="2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93803" y="51558"/>
            <a:ext cx="1620957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标的提报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412" y="1527809"/>
            <a:ext cx="11366357" cy="4872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1155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502920" y="831850"/>
            <a:ext cx="1100772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1. 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首先登陆国家粮食交易平台官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网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，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如图所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示</a:t>
            </a:r>
            <a:endParaRPr sz="2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93802" y="51558"/>
            <a:ext cx="1620958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登录系统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97196"/>
            <a:ext cx="11840308" cy="541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7062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502920" y="831850"/>
            <a:ext cx="1100772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17.2 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将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此次提报的信息进行填写，按照要求上传标的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Excel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表格数据，点击提交，进行交易提报申请，等待市场审核通过后，即可进行发起组织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交易。</a:t>
            </a:r>
            <a:endParaRPr sz="2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93803" y="51558"/>
            <a:ext cx="1620957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标的提报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0B2504B-969B-4014-A3AE-90B6EDC009C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09774" y="1924049"/>
            <a:ext cx="8462327" cy="4729535"/>
          </a:xfrm>
          <a:prstGeom prst="rect">
            <a:avLst/>
          </a:prstGeom>
          <a:noFill/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7805679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502920" y="831850"/>
            <a:ext cx="1100772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17.3 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标的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Excel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表格数据：</a:t>
            </a:r>
            <a:endParaRPr sz="2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93803" y="51558"/>
            <a:ext cx="1620957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标的提报</a:t>
            </a: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ECC00729-B068-44D0-AA3D-2657D47DB0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0785"/>
            <a:ext cx="12192000" cy="258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952289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502920" y="831850"/>
            <a:ext cx="1100772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17.4 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在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【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我的提报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】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中可查看以往提交成功的申请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记录。</a:t>
            </a:r>
            <a:endParaRPr sz="2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93803" y="51558"/>
            <a:ext cx="1620957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/>
              <a:t>标的提报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98B875A-8172-4C48-833E-6C191CE001B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698942" y="1696775"/>
            <a:ext cx="8616633" cy="4498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8254196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502920" y="831850"/>
            <a:ext cx="1100772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18.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左侧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菜单栏中点击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【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交易报名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，对需要报名竞拍的专场进行报名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操作，市场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后台审核会员报名信息后可进行交易。 。</a:t>
            </a:r>
            <a:endParaRPr sz="2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93803" y="51558"/>
            <a:ext cx="1620958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交易报名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88160"/>
            <a:ext cx="11539107" cy="459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43629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434730" y="51558"/>
            <a:ext cx="2339103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密钥相关费用</a:t>
            </a:r>
            <a:endParaRPr lang="zh-CN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D1A8C0BB-572F-4D3D-9B84-7531A621B36D}"/>
              </a:ext>
            </a:extLst>
          </p:cNvPr>
          <p:cNvSpPr/>
          <p:nvPr/>
        </p:nvSpPr>
        <p:spPr>
          <a:xfrm>
            <a:off x="681613" y="990501"/>
            <a:ext cx="5724644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微信扫码二维码，关注</a:t>
            </a:r>
            <a:r>
              <a:rPr lang="en-US" altLang="zh-CN" dirty="0" smtClean="0"/>
              <a:t>【</a:t>
            </a:r>
            <a:r>
              <a:rPr lang="zh-CN" altLang="en-US" dirty="0" smtClean="0"/>
              <a:t>华粮科技</a:t>
            </a:r>
            <a:r>
              <a:rPr lang="en-US" altLang="zh-CN" dirty="0" smtClean="0"/>
              <a:t>】</a:t>
            </a:r>
            <a:r>
              <a:rPr lang="zh-CN" altLang="en-US" dirty="0" smtClean="0"/>
              <a:t>微信公众号；</a:t>
            </a:r>
            <a:endParaRPr lang="en-US" altLang="zh-CN" dirty="0" smtClean="0"/>
          </a:p>
          <a:p>
            <a:r>
              <a:rPr lang="zh-CN" altLang="en-US" dirty="0" smtClean="0"/>
              <a:t>点击在线交费，选择办理的相应业务，进行微信支付。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支付完成后，微信公众号会推送开票申请信息，录入</a:t>
            </a:r>
            <a:endParaRPr lang="en-US" altLang="zh-CN" dirty="0" smtClean="0"/>
          </a:p>
          <a:p>
            <a:r>
              <a:rPr lang="zh-CN" altLang="en-US" dirty="0" smtClean="0"/>
              <a:t>发票开票信息，并对开票信息进行确认后，完成开票</a:t>
            </a:r>
            <a:endParaRPr lang="en-US" altLang="zh-CN" dirty="0" smtClean="0"/>
          </a:p>
          <a:p>
            <a:r>
              <a:rPr lang="zh-CN" altLang="en-US" dirty="0" smtClean="0"/>
              <a:t>操作。</a:t>
            </a:r>
            <a:endParaRPr lang="en-US" altLang="zh-CN" dirty="0" smtClean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DB293EC8-F80B-48C9-86C7-F9D5FEEE34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2431" y="742436"/>
            <a:ext cx="4057906" cy="574079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1813" y="2744827"/>
            <a:ext cx="3730528" cy="401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76342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095093" y="2726633"/>
            <a:ext cx="99446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>
                <a:solidFill>
                  <a:schemeClr val="bg1"/>
                </a:solidFill>
                <a:cs typeface="+mn-ea"/>
                <a:sym typeface="+mn-lt"/>
              </a:rPr>
              <a:t>感谢您的观看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793675" y="3646172"/>
            <a:ext cx="8547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chemeClr val="bg1"/>
                </a:solidFill>
                <a:cs typeface="+mn-ea"/>
                <a:sym typeface="+mn-lt"/>
              </a:rPr>
              <a:t>THANK YOU FOR YOUR WATCHING</a:t>
            </a:r>
            <a:endParaRPr lang="zh-CN" altLang="en-US" sz="280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1822248" y="4253705"/>
            <a:ext cx="8547504" cy="0"/>
          </a:xfrm>
          <a:prstGeom prst="line">
            <a:avLst/>
          </a:prstGeom>
          <a:ln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 descr="中华粮网标志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34389" y="4678010"/>
            <a:ext cx="1724765" cy="33897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502920" y="831850"/>
            <a:ext cx="11007725" cy="4915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2. 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输入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已经注册的用户名、密码后，点击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【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登录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】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按钮进行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登录。</a:t>
            </a:r>
            <a:endParaRPr sz="2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93803" y="51558"/>
            <a:ext cx="1620958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登录系统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B850A68-39B5-4E6A-9D1B-18928A7FDD5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89638" y="1850390"/>
            <a:ext cx="7634288" cy="43961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006973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502920" y="831850"/>
            <a:ext cx="1100772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3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.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点击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省储中心，进入省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储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系统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个人中心。</a:t>
            </a:r>
            <a:endParaRPr sz="2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93803" y="51558"/>
            <a:ext cx="1620958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登录系统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D32734-DFE0-4B78-B4E9-E4243BA7350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944880" y="1426845"/>
            <a:ext cx="10302240" cy="4964430"/>
          </a:xfrm>
          <a:prstGeom prst="rect">
            <a:avLst/>
          </a:prstGeom>
          <a:noFill/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8138985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502920" y="831850"/>
            <a:ext cx="1100772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3.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左侧菜单栏中点击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【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我的资金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，可进行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开户、入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金、出金、核账、资金流水查询等操作。</a:t>
            </a:r>
            <a:endParaRPr sz="2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93803" y="51558"/>
            <a:ext cx="1620958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我的资金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238" y="1847513"/>
            <a:ext cx="11258010" cy="489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51310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502920" y="831850"/>
            <a:ext cx="1100772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4.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左侧菜单栏中点击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【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我的交易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】-【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我的报单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，可查询标的出价记录。</a:t>
            </a:r>
            <a:endParaRPr sz="2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14672" y="104312"/>
            <a:ext cx="1620958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我的交易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68" y="1425023"/>
            <a:ext cx="11361177" cy="503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204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502920" y="831850"/>
            <a:ext cx="1100772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5.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左侧菜单栏中点击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【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我的交易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】-【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我的被应价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，可查询发布标的被应价记录。</a:t>
            </a:r>
            <a:endParaRPr sz="2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14672" y="104312"/>
            <a:ext cx="1620958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我的交易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915" y="1928901"/>
            <a:ext cx="10597733" cy="46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5705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502920" y="831850"/>
            <a:ext cx="11007725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6.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左侧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菜单栏中点击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【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我的交易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】-【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我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的标的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，可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查询、下架发布的标的信息。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93803" y="51558"/>
            <a:ext cx="1620957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我的交易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19" y="1758462"/>
            <a:ext cx="11296357" cy="48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72606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234055" y="1205230"/>
            <a:ext cx="3098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u="sng"/>
          </a:p>
          <a:p>
            <a:endParaRPr lang="zh-CN" altLang="en-US" u="sng"/>
          </a:p>
        </p:txBody>
      </p:sp>
      <p:sp>
        <p:nvSpPr>
          <p:cNvPr id="8" name="文本框 7"/>
          <p:cNvSpPr txBox="1"/>
          <p:nvPr/>
        </p:nvSpPr>
        <p:spPr>
          <a:xfrm>
            <a:off x="502920" y="831850"/>
            <a:ext cx="11007725" cy="101566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7.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 左侧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菜单栏中点击</a:t>
            </a:r>
            <a:r>
              <a:rPr lang="en-US" altLang="zh-CN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【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我的交易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】-【</a:t>
            </a:r>
            <a:r>
              <a:rPr lang="zh-CN" altLang="en-US" sz="2000" dirty="0">
                <a:latin typeface="楷体" panose="02010609060101010101" charset="-122"/>
                <a:ea typeface="楷体" panose="02010609060101010101" charset="-122"/>
                <a:sym typeface="+mn-ea"/>
              </a:rPr>
              <a:t>我的标的</a:t>
            </a:r>
            <a:r>
              <a:rPr lang="en-US" altLang="zh-CN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】—</a:t>
            </a:r>
            <a:r>
              <a:rPr lang="zh-CN" altLang="en-US" sz="2000" dirty="0" smtClean="0">
                <a:latin typeface="楷体" panose="02010609060101010101" charset="-122"/>
                <a:ea typeface="楷体" panose="02010609060101010101" charset="-122"/>
                <a:sym typeface="+mn-ea"/>
              </a:rPr>
              <a:t>发布标的，可自行发布交易标的，省级交易中心审核后，可以直接交易。</a:t>
            </a:r>
            <a:endParaRPr lang="zh-CN" altLang="en-US" sz="2000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9" name="标题 1"/>
          <p:cNvSpPr>
            <a:spLocks noGrp="1"/>
          </p:cNvSpPr>
          <p:nvPr/>
        </p:nvSpPr>
        <p:spPr>
          <a:xfrm>
            <a:off x="793803" y="51558"/>
            <a:ext cx="1620957" cy="523220"/>
          </a:xfrm>
          <a:prstGeom prst="rect">
            <a:avLst/>
          </a:prstGeom>
        </p:spPr>
        <p:txBody>
          <a:bodyPr wrap="none" anchor="ctr" anchorCtr="0">
            <a:sp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我的交易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847513"/>
            <a:ext cx="11355684" cy="496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59874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第一PPT，www.1ppt.com">
  <a:themeElements>
    <a:clrScheme name="DP0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48280"/>
      </a:accent1>
      <a:accent2>
        <a:srgbClr val="3F3F3F"/>
      </a:accent2>
      <a:accent3>
        <a:srgbClr val="7F7F7F"/>
      </a:accent3>
      <a:accent4>
        <a:srgbClr val="A5A5A5"/>
      </a:accent4>
      <a:accent5>
        <a:srgbClr val="D8D8D8"/>
      </a:accent5>
      <a:accent6>
        <a:srgbClr val="F2F2F2"/>
      </a:accent6>
      <a:hlink>
        <a:srgbClr val="FF0000"/>
      </a:hlink>
      <a:folHlink>
        <a:srgbClr val="954F72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707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709</Words>
  <Application>Microsoft Office PowerPoint</Application>
  <PresentationFormat>宽屏</PresentationFormat>
  <Paragraphs>58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楷体</vt:lpstr>
      <vt:lpstr>宋体</vt:lpstr>
      <vt:lpstr>微软雅黑</vt:lpstr>
      <vt:lpstr>Arial</vt:lpstr>
      <vt:lpstr>Calibri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>第一PPT模板网-WWW.1PPT.COM</cp:keywords>
  <cp:lastModifiedBy/>
  <cp:revision>573</cp:revision>
  <dcterms:created xsi:type="dcterms:W3CDTF">2017-02-23T02:39:00Z</dcterms:created>
  <dcterms:modified xsi:type="dcterms:W3CDTF">2020-06-28T02:53:04Z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